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8" r:id="rId4"/>
    <p:sldId id="269" r:id="rId5"/>
    <p:sldId id="270" r:id="rId6"/>
    <p:sldId id="257" r:id="rId7"/>
    <p:sldId id="258" r:id="rId8"/>
    <p:sldId id="259" r:id="rId9"/>
    <p:sldId id="260" r:id="rId10"/>
    <p:sldId id="261" r:id="rId11"/>
    <p:sldId id="262" r:id="rId12"/>
    <p:sldId id="263" r:id="rId13"/>
    <p:sldId id="264" r:id="rId14"/>
    <p:sldId id="267" r:id="rId15"/>
    <p:sldId id="265" r:id="rId16"/>
  </p:sldIdLst>
  <p:sldSz cx="9144000" cy="6858000" type="screen4x3"/>
  <p:notesSz cx="6794500" cy="9931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5F3D90D-0D1E-4C84-AB7F-62FB99A5694F}" type="datetimeFigureOut">
              <a:rPr lang="es-ES" smtClean="0"/>
              <a:pPr/>
              <a:t>15/04/2024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67D9AE7-0D85-4D59-B554-4602CDE60EED}"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3D90D-0D1E-4C84-AB7F-62FB99A5694F}" type="datetimeFigureOut">
              <a:rPr lang="es-ES" smtClean="0"/>
              <a:pPr/>
              <a:t>15/04/2024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D9AE7-0D85-4D59-B554-4602CDE60EED}"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descr="Edificio Hykkylä de la escuela primaria Käpylä"/>
          <p:cNvPicPr>
            <a:picLocks noChangeAspect="1" noChangeArrowheads="1"/>
          </p:cNvPicPr>
          <p:nvPr/>
        </p:nvPicPr>
        <p:blipFill>
          <a:blip r:embed="rId2" cstate="print"/>
          <a:srcRect/>
          <a:stretch>
            <a:fillRect/>
          </a:stretch>
        </p:blipFill>
        <p:spPr bwMode="auto">
          <a:xfrm>
            <a:off x="1259632" y="1412776"/>
            <a:ext cx="6768752" cy="3603282"/>
          </a:xfrm>
          <a:prstGeom prst="rect">
            <a:avLst/>
          </a:prstGeom>
          <a:ln>
            <a:noFill/>
          </a:ln>
          <a:effectLst>
            <a:softEdge rad="112500"/>
          </a:effectLst>
        </p:spPr>
      </p:pic>
      <p:sp>
        <p:nvSpPr>
          <p:cNvPr id="5" name="4 Rectángulo"/>
          <p:cNvSpPr/>
          <p:nvPr/>
        </p:nvSpPr>
        <p:spPr>
          <a:xfrm>
            <a:off x="0" y="764704"/>
            <a:ext cx="9144000" cy="646331"/>
          </a:xfrm>
          <a:prstGeom prst="rect">
            <a:avLst/>
          </a:prstGeom>
        </p:spPr>
        <p:txBody>
          <a:bodyPr wrap="square">
            <a:spAutoFit/>
          </a:bodyPr>
          <a:lstStyle/>
          <a:p>
            <a:r>
              <a:rPr lang="es-ES" sz="3600" dirty="0" smtClean="0">
                <a:latin typeface="Arial Black" pitchFamily="34" charset="0"/>
              </a:rPr>
              <a:t> CEIP Doctor </a:t>
            </a:r>
            <a:r>
              <a:rPr lang="es-ES" sz="3600" dirty="0" err="1" smtClean="0">
                <a:latin typeface="Arial Black" pitchFamily="34" charset="0"/>
              </a:rPr>
              <a:t>Azúa</a:t>
            </a:r>
            <a:r>
              <a:rPr lang="es-ES" sz="3600" dirty="0" smtClean="0">
                <a:latin typeface="Arial Black" pitchFamily="34" charset="0"/>
              </a:rPr>
              <a:t>- </a:t>
            </a:r>
            <a:r>
              <a:rPr lang="es-ES" sz="3600" dirty="0" err="1" smtClean="0">
                <a:latin typeface="Arial Black" pitchFamily="34" charset="0"/>
              </a:rPr>
              <a:t>Käpylä</a:t>
            </a:r>
            <a:r>
              <a:rPr lang="es-ES" sz="3600" dirty="0" smtClean="0">
                <a:latin typeface="Arial Black" pitchFamily="34" charset="0"/>
              </a:rPr>
              <a:t> </a:t>
            </a:r>
            <a:r>
              <a:rPr lang="es-ES" sz="3600" dirty="0" err="1" smtClean="0">
                <a:latin typeface="Arial Black" pitchFamily="34" charset="0"/>
              </a:rPr>
              <a:t>Koulum</a:t>
            </a:r>
            <a:endParaRPr lang="es-ES" sz="3600" dirty="0">
              <a:latin typeface="Arial Black" pitchFamily="34" charset="0"/>
            </a:endParaRPr>
          </a:p>
        </p:txBody>
      </p:sp>
      <p:sp>
        <p:nvSpPr>
          <p:cNvPr id="6" name="5 Rectángulo"/>
          <p:cNvSpPr/>
          <p:nvPr/>
        </p:nvSpPr>
        <p:spPr>
          <a:xfrm>
            <a:off x="5148064" y="3933056"/>
            <a:ext cx="4176464" cy="923330"/>
          </a:xfrm>
          <a:prstGeom prst="rect">
            <a:avLst/>
          </a:prstGeom>
        </p:spPr>
        <p:txBody>
          <a:bodyPr wrap="square">
            <a:spAutoFit/>
          </a:bodyPr>
          <a:lstStyle/>
          <a:p>
            <a:r>
              <a:rPr lang="fi-FI" b="1" dirty="0">
                <a:solidFill>
                  <a:schemeClr val="bg1"/>
                </a:solidFill>
              </a:rPr>
              <a:t>Mäkelänkatu 89</a:t>
            </a:r>
            <a:r>
              <a:rPr lang="fi-FI" dirty="0" smtClean="0">
                <a:solidFill>
                  <a:schemeClr val="bg1"/>
                </a:solidFill>
              </a:rPr>
              <a:t/>
            </a:r>
            <a:br>
              <a:rPr lang="fi-FI" dirty="0" smtClean="0">
                <a:solidFill>
                  <a:schemeClr val="bg1"/>
                </a:solidFill>
              </a:rPr>
            </a:br>
            <a:r>
              <a:rPr lang="fi-FI" sz="1200" b="1" dirty="0">
                <a:solidFill>
                  <a:schemeClr val="bg1"/>
                </a:solidFill>
              </a:rPr>
              <a:t>00610 Helsinki</a:t>
            </a:r>
            <a:r>
              <a:rPr lang="fi-FI" sz="1200" dirty="0" smtClean="0">
                <a:solidFill>
                  <a:schemeClr val="bg1"/>
                </a:solidFill>
              </a:rPr>
              <a:t/>
            </a:r>
            <a:br>
              <a:rPr lang="fi-FI" sz="1200" dirty="0" smtClean="0">
                <a:solidFill>
                  <a:schemeClr val="bg1"/>
                </a:solidFill>
              </a:rPr>
            </a:br>
            <a:r>
              <a:rPr lang="fi-FI" sz="1200" b="1" dirty="0">
                <a:solidFill>
                  <a:schemeClr val="bg1"/>
                </a:solidFill>
              </a:rPr>
              <a:t>PO Box 61301, 00099 Ciudad de Helsinki</a:t>
            </a:r>
            <a:r>
              <a:rPr lang="fi-FI" sz="1200" dirty="0" smtClean="0">
                <a:solidFill>
                  <a:schemeClr val="bg1"/>
                </a:solidFill>
              </a:rPr>
              <a:t/>
            </a:r>
            <a:br>
              <a:rPr lang="fi-FI" sz="1200" dirty="0" smtClean="0">
                <a:solidFill>
                  <a:schemeClr val="bg1"/>
                </a:solidFill>
              </a:rPr>
            </a:br>
            <a:r>
              <a:rPr lang="fi-FI" sz="1200" b="1" dirty="0">
                <a:solidFill>
                  <a:schemeClr val="bg1"/>
                </a:solidFill>
              </a:rPr>
              <a:t>+358 9310 80459</a:t>
            </a:r>
            <a:endParaRPr lang="es-ES" sz="1200" dirty="0">
              <a:solidFill>
                <a:schemeClr val="bg1"/>
              </a:solidFill>
            </a:endParaRPr>
          </a:p>
        </p:txBody>
      </p:sp>
      <p:pic>
        <p:nvPicPr>
          <p:cNvPr id="1028" name="Picture 4" descr="Portal Nacional Erasmus+"/>
          <p:cNvPicPr>
            <a:picLocks noChangeAspect="1" noChangeArrowheads="1"/>
          </p:cNvPicPr>
          <p:nvPr/>
        </p:nvPicPr>
        <p:blipFill>
          <a:blip r:embed="rId3" cstate="print"/>
          <a:srcRect/>
          <a:stretch>
            <a:fillRect/>
          </a:stretch>
        </p:blipFill>
        <p:spPr bwMode="auto">
          <a:xfrm>
            <a:off x="3131840" y="116632"/>
            <a:ext cx="2304256" cy="655433"/>
          </a:xfrm>
          <a:prstGeom prst="rect">
            <a:avLst/>
          </a:prstGeom>
          <a:noFill/>
        </p:spPr>
      </p:pic>
      <p:pic>
        <p:nvPicPr>
          <p:cNvPr id="1030" name="Picture 6" descr="Job Shadowing - IES Sabinar Bilingual Programme"/>
          <p:cNvPicPr>
            <a:picLocks noChangeAspect="1" noChangeArrowheads="1"/>
          </p:cNvPicPr>
          <p:nvPr/>
        </p:nvPicPr>
        <p:blipFill>
          <a:blip r:embed="rId4" cstate="print"/>
          <a:srcRect r="46364"/>
          <a:stretch>
            <a:fillRect/>
          </a:stretch>
        </p:blipFill>
        <p:spPr bwMode="auto">
          <a:xfrm rot="839074">
            <a:off x="323714" y="4348984"/>
            <a:ext cx="4248472" cy="1714500"/>
          </a:xfrm>
          <a:prstGeom prst="rect">
            <a:avLst/>
          </a:prstGeom>
          <a:noFill/>
        </p:spPr>
      </p:pic>
      <p:pic>
        <p:nvPicPr>
          <p:cNvPr id="1032" name="Picture 8" descr="Finlandia, el patito feo de los nórdicos, quiere reducir deuda &amp;quot;antes de  recibir un golpe&amp;quot;"/>
          <p:cNvPicPr>
            <a:picLocks noChangeAspect="1" noChangeArrowheads="1"/>
          </p:cNvPicPr>
          <p:nvPr/>
        </p:nvPicPr>
        <p:blipFill>
          <a:blip r:embed="rId5" cstate="print"/>
          <a:srcRect/>
          <a:stretch>
            <a:fillRect/>
          </a:stretch>
        </p:blipFill>
        <p:spPr bwMode="auto">
          <a:xfrm rot="21116212">
            <a:off x="5530044" y="4774896"/>
            <a:ext cx="2927105" cy="159660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9.- UTILIZACIÓN</a:t>
                      </a:r>
                      <a:r>
                        <a:rPr lang="es-ES" baseline="0" dirty="0" smtClean="0"/>
                        <a:t> DE </a:t>
                      </a:r>
                      <a:r>
                        <a:rPr lang="es-ES" baseline="0" dirty="0" smtClean="0"/>
                        <a:t>ICT- MODELO DIGITAL</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10.- COORDINACIÓN</a:t>
                      </a:r>
                      <a:r>
                        <a:rPr lang="es-ES" baseline="0" dirty="0" smtClean="0"/>
                        <a:t> PROFESORADO. EQUIPO DIRECTIVO.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5943600"/>
        </p:xfrm>
        <a:graphic>
          <a:graphicData uri="http://schemas.openxmlformats.org/drawingml/2006/table">
            <a:tbl>
              <a:tblPr firstRow="1" bandRow="1">
                <a:tableStyleId>{5940675A-B579-460E-94D1-54222C63F5DA}</a:tableStyleId>
              </a:tblPr>
              <a:tblGrid>
                <a:gridCol w="3168352"/>
                <a:gridCol w="5400600"/>
              </a:tblGrid>
              <a:tr h="340038">
                <a:tc>
                  <a:txBody>
                    <a:bodyPr/>
                    <a:lstStyle/>
                    <a:p>
                      <a:r>
                        <a:rPr lang="es-ES" dirty="0" smtClean="0"/>
                        <a:t>11.- CONVIVENCIA</a:t>
                      </a:r>
                      <a:r>
                        <a:rPr lang="es-ES" baseline="0" dirty="0" smtClean="0"/>
                        <a:t> Y VALORES.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12.- CREATIVIDAD</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594360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13.- OUTDOOR</a:t>
                      </a:r>
                      <a:r>
                        <a:rPr lang="es-ES" baseline="0" dirty="0" smtClean="0"/>
                        <a:t> LEARNING</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14.- ESPACIOS</a:t>
                      </a:r>
                      <a:r>
                        <a:rPr lang="es-ES" baseline="0" dirty="0" smtClean="0"/>
                        <a:t> DE APRENDIZAJE.</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15.- EVALUACIÓN</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16.- APERTURA</a:t>
                      </a:r>
                      <a:r>
                        <a:rPr lang="es-ES" baseline="0" dirty="0" smtClean="0"/>
                        <a:t> DE CENTRO A LA COMUNIDAD E INTERNACIONALIZACIÓN</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318448"/>
        </p:xfrm>
        <a:graphic>
          <a:graphicData uri="http://schemas.openxmlformats.org/drawingml/2006/table">
            <a:tbl>
              <a:tblPr firstRow="1" bandRow="1">
                <a:tableStyleId>{5940675A-B579-460E-94D1-54222C63F5DA}</a:tableStyleId>
              </a:tblPr>
              <a:tblGrid>
                <a:gridCol w="4284476"/>
                <a:gridCol w="4284476"/>
              </a:tblGrid>
              <a:tr h="4032448">
                <a:tc>
                  <a:txBody>
                    <a:bodyPr/>
                    <a:lstStyle/>
                    <a:p>
                      <a:r>
                        <a:rPr lang="es-ES" dirty="0" smtClean="0"/>
                        <a:t>EXTRAESCOLARES</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sz="1200" b="0" dirty="0">
                        <a:latin typeface="Arial" pitchFamily="34" charset="0"/>
                        <a:cs typeface="Arial" pitchFamily="34" charset="0"/>
                      </a:endParaRPr>
                    </a:p>
                  </a:txBody>
                  <a:tcPr/>
                </a:tc>
              </a:tr>
              <a:tr h="340038">
                <a:tc>
                  <a:txBody>
                    <a:bodyPr/>
                    <a:lstStyle/>
                    <a:p>
                      <a:r>
                        <a:rPr lang="es-ES" dirty="0" smtClean="0"/>
                        <a:t>ODS EN EL CURRÍCULO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sz="1800" b="0" i="0" kern="1200" dirty="0" smtClean="0">
                        <a:solidFill>
                          <a:schemeClr val="tx1"/>
                        </a:solidFill>
                        <a:latin typeface="+mn-lt"/>
                        <a:ea typeface="+mn-ea"/>
                        <a:cs typeface="+mn-cs"/>
                      </a:endParaRPr>
                    </a:p>
                    <a:p>
                      <a:endParaRPr lang="es-ES" sz="1200"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4284476"/>
                <a:gridCol w="4284476"/>
              </a:tblGrid>
              <a:tr h="340038">
                <a:tc>
                  <a:txBody>
                    <a:bodyPr/>
                    <a:lstStyle/>
                    <a:p>
                      <a:r>
                        <a:rPr lang="es-ES" dirty="0" smtClean="0"/>
                        <a:t>17.- PLANES</a:t>
                      </a:r>
                      <a:r>
                        <a:rPr lang="es-ES" baseline="0" dirty="0" smtClean="0"/>
                        <a:t> PUENTE</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18.- OTROS ASPECTOS DE INTERÉS.</a:t>
                      </a:r>
                    </a:p>
                    <a:p>
                      <a:r>
                        <a:rPr lang="es-ES" baseline="0" dirty="0" smtClean="0"/>
                        <a:t>“</a:t>
                      </a:r>
                      <a:r>
                        <a:rPr lang="es-ES" baseline="0" dirty="0" err="1" smtClean="0"/>
                        <a:t>Deep</a:t>
                      </a:r>
                      <a:r>
                        <a:rPr lang="es-ES" baseline="0" dirty="0" smtClean="0"/>
                        <a:t> </a:t>
                      </a:r>
                      <a:r>
                        <a:rPr lang="es-ES" baseline="0" dirty="0" err="1" smtClean="0"/>
                        <a:t>thinking</a:t>
                      </a:r>
                      <a:r>
                        <a:rPr lang="es-ES" baseline="0" dirty="0" smtClean="0"/>
                        <a:t> </a:t>
                      </a:r>
                      <a:r>
                        <a:rPr lang="es-ES" baseline="0" dirty="0" err="1" smtClean="0"/>
                        <a:t>for</a:t>
                      </a:r>
                      <a:r>
                        <a:rPr lang="es-ES" baseline="0" dirty="0" smtClean="0"/>
                        <a:t> </a:t>
                      </a:r>
                      <a:r>
                        <a:rPr lang="es-ES" baseline="0" dirty="0" err="1" smtClean="0"/>
                        <a:t>deep</a:t>
                      </a:r>
                      <a:r>
                        <a:rPr lang="es-ES" baseline="0" dirty="0" smtClean="0"/>
                        <a:t> </a:t>
                      </a:r>
                      <a:r>
                        <a:rPr lang="es-ES" baseline="0" dirty="0" err="1" smtClean="0"/>
                        <a:t>learning</a:t>
                      </a:r>
                      <a:r>
                        <a:rPr lang="es-ES" baseline="0" dirty="0" smtClean="0"/>
                        <a:t>”</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404664"/>
            <a:ext cx="8424936" cy="4154984"/>
          </a:xfrm>
          <a:prstGeom prst="rect">
            <a:avLst/>
          </a:prstGeom>
          <a:noFill/>
        </p:spPr>
        <p:txBody>
          <a:bodyPr wrap="square" rtlCol="0">
            <a:spAutoFit/>
          </a:bodyPr>
          <a:lstStyle/>
          <a:p>
            <a:pPr algn="just"/>
            <a:r>
              <a:rPr lang="es-ES" sz="1200" dirty="0" smtClean="0"/>
              <a:t>La escuela primaria </a:t>
            </a:r>
            <a:r>
              <a:rPr lang="es-ES" sz="1200" dirty="0" err="1" smtClean="0"/>
              <a:t>Käpylä</a:t>
            </a:r>
            <a:r>
              <a:rPr lang="es-ES" sz="1200" dirty="0" smtClean="0"/>
              <a:t> es una escuela primaria unificada con alrededor de 960 estudiantes en los grados 1-9. </a:t>
            </a:r>
          </a:p>
          <a:p>
            <a:pPr algn="just"/>
            <a:endParaRPr lang="es-ES" sz="1200" dirty="0" smtClean="0"/>
          </a:p>
          <a:p>
            <a:pPr algn="just"/>
            <a:r>
              <a:rPr lang="es-ES" sz="1200" dirty="0" smtClean="0"/>
              <a:t>Aproximadamente 850 estudiantes estudian en educación general, es decir, el tamaño de un grado es de 60 a 100 estudiantes. La escuela también cuenta con dos escuelas flexibles de educación básica denominadas Clase JOP. Desde el 1er grado en adelante, nuestra escuela se imparte en español o inglés como idioma A1.</a:t>
            </a:r>
          </a:p>
          <a:p>
            <a:pPr algn="just"/>
            <a:endParaRPr lang="es-ES" sz="1200" dirty="0" smtClean="0"/>
          </a:p>
          <a:p>
            <a:pPr algn="just"/>
            <a:r>
              <a:rPr lang="es-ES" sz="1200" dirty="0" smtClean="0"/>
              <a:t>Más de 60 alumnos estudian en clases especiales (enseñanza individual extendida POY, enseñanza por TOI y el llamado grupo pequeño regional).</a:t>
            </a:r>
          </a:p>
          <a:p>
            <a:pPr algn="just"/>
            <a:endParaRPr lang="es-ES" sz="1200" dirty="0" smtClean="0"/>
          </a:p>
          <a:p>
            <a:pPr algn="just"/>
            <a:r>
              <a:rPr lang="es-ES" sz="1200" dirty="0" smtClean="0"/>
              <a:t>La instrucción bilingüe finlandés-español está disponible desde el 1er grado en adelante y se solicita con una prueba de aptitud. El examen se realizará para aquellos que se inscriban a principios de febrero en un día. También puede solicitar para los grados 2-7, si el </a:t>
            </a:r>
            <a:r>
              <a:rPr lang="es-ES" sz="1200" dirty="0" err="1" smtClean="0"/>
              <a:t>el</a:t>
            </a:r>
            <a:r>
              <a:rPr lang="es-ES" sz="1200" dirty="0" smtClean="0"/>
              <a:t> nivel de grado tiene espacio en la clase bilingüe.</a:t>
            </a:r>
          </a:p>
          <a:p>
            <a:pPr algn="just"/>
            <a:endParaRPr lang="es-ES" sz="1200" dirty="0" smtClean="0"/>
          </a:p>
          <a:p>
            <a:pPr algn="just"/>
            <a:r>
              <a:rPr lang="es-ES" sz="1200" dirty="0" smtClean="0"/>
              <a:t>La enseñanza centrada en la naturaleza y la ciencia en nuestra escuela es en la escuela secundaria, grados 7-9, y se solicita a través de una prueba de aptitud. El examen se llevará a cabo para los futuros alumnos de 7º grado que se hayan registrado para el examen un día de enero a febrero.</a:t>
            </a:r>
          </a:p>
          <a:p>
            <a:pPr algn="just"/>
            <a:endParaRPr lang="es-ES" sz="1200" dirty="0" smtClean="0"/>
          </a:p>
          <a:p>
            <a:pPr algn="just"/>
            <a:r>
              <a:rPr lang="es-ES" sz="1200" dirty="0" smtClean="0"/>
              <a:t>La escuela primaria </a:t>
            </a:r>
            <a:r>
              <a:rPr lang="es-ES" sz="1200" dirty="0" err="1" smtClean="0"/>
              <a:t>Käpylä</a:t>
            </a:r>
            <a:r>
              <a:rPr lang="es-ES" sz="1200" dirty="0" smtClean="0"/>
              <a:t> está ubicada en el lado de </a:t>
            </a:r>
            <a:r>
              <a:rPr lang="es-ES" sz="1200" dirty="0" err="1" smtClean="0"/>
              <a:t>Puu-Käpylä</a:t>
            </a:r>
            <a:r>
              <a:rPr lang="es-ES" sz="1200" dirty="0" smtClean="0"/>
              <a:t>, con excelentes conexiones de transporte cerca de la intersección de </a:t>
            </a:r>
            <a:r>
              <a:rPr lang="es-ES" sz="1200" dirty="0" err="1" smtClean="0"/>
              <a:t>Mäkelänkatu</a:t>
            </a:r>
            <a:r>
              <a:rPr lang="es-ES" sz="1200" dirty="0" smtClean="0"/>
              <a:t> y </a:t>
            </a:r>
            <a:r>
              <a:rPr lang="es-ES" sz="1200" dirty="0" err="1" smtClean="0"/>
              <a:t>Koskelantie</a:t>
            </a:r>
            <a:r>
              <a:rPr lang="es-ES" sz="1200" dirty="0" smtClean="0"/>
              <a:t>. La escuela tiene tres oficinas en el mismo bloque. Los nombres de los edificios son </a:t>
            </a:r>
            <a:r>
              <a:rPr lang="es-ES" sz="1200" dirty="0" err="1" smtClean="0"/>
              <a:t>Väinölä</a:t>
            </a:r>
            <a:r>
              <a:rPr lang="es-ES" sz="1200" dirty="0" smtClean="0"/>
              <a:t> (</a:t>
            </a:r>
            <a:r>
              <a:rPr lang="es-ES" sz="1200" dirty="0" err="1" smtClean="0"/>
              <a:t>Väinölänkatu</a:t>
            </a:r>
            <a:r>
              <a:rPr lang="es-ES" sz="1200" dirty="0" smtClean="0"/>
              <a:t> 7), </a:t>
            </a:r>
            <a:r>
              <a:rPr lang="es-ES" sz="1200" dirty="0" err="1" smtClean="0"/>
              <a:t>Untamo</a:t>
            </a:r>
            <a:r>
              <a:rPr lang="es-ES" sz="1200" dirty="0" smtClean="0"/>
              <a:t> (</a:t>
            </a:r>
            <a:r>
              <a:rPr lang="es-ES" sz="1200" dirty="0" err="1" smtClean="0"/>
              <a:t>Untamontie</a:t>
            </a:r>
            <a:r>
              <a:rPr lang="es-ES" sz="1200" dirty="0" smtClean="0"/>
              <a:t> 2) y </a:t>
            </a:r>
            <a:r>
              <a:rPr lang="es-ES" sz="1200" dirty="0" err="1" smtClean="0"/>
              <a:t>Hykkylä</a:t>
            </a:r>
            <a:r>
              <a:rPr lang="es-ES" sz="1200" dirty="0" smtClean="0"/>
              <a:t> (</a:t>
            </a:r>
            <a:r>
              <a:rPr lang="es-ES" sz="1200" dirty="0" err="1" smtClean="0"/>
              <a:t>Mäkelänkatu</a:t>
            </a:r>
            <a:r>
              <a:rPr lang="es-ES" sz="1200" dirty="0" smtClean="0"/>
              <a:t> 93). La renovación de </a:t>
            </a:r>
            <a:r>
              <a:rPr lang="es-ES" sz="1200" dirty="0" err="1" smtClean="0"/>
              <a:t>Väinölä</a:t>
            </a:r>
            <a:r>
              <a:rPr lang="es-ES" sz="1200" dirty="0" smtClean="0"/>
              <a:t> comenzará en 2022.</a:t>
            </a:r>
          </a:p>
          <a:p>
            <a:pPr algn="just"/>
            <a:r>
              <a:rPr lang="es-ES" sz="1200" dirty="0" smtClean="0"/>
              <a:t>Además, nuestra escuela cuenta con su propia zona de guardería en la guardería del colegio </a:t>
            </a:r>
            <a:r>
              <a:rPr lang="es-ES" sz="1200" dirty="0" err="1" smtClean="0"/>
              <a:t>Kumpula</a:t>
            </a:r>
            <a:r>
              <a:rPr lang="es-ES" sz="1200" dirty="0" smtClean="0"/>
              <a:t>.</a:t>
            </a:r>
          </a:p>
          <a:p>
            <a:endParaRPr lang="es-ES"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23528" y="260648"/>
            <a:ext cx="8496944" cy="6186309"/>
          </a:xfrm>
          <a:prstGeom prst="rect">
            <a:avLst/>
          </a:prstGeom>
          <a:noFill/>
        </p:spPr>
        <p:txBody>
          <a:bodyPr wrap="square" rtlCol="0">
            <a:spAutoFit/>
          </a:bodyPr>
          <a:lstStyle/>
          <a:p>
            <a:pPr algn="just"/>
            <a:r>
              <a:rPr lang="es-ES" sz="1200" dirty="0" smtClean="0"/>
              <a:t>Enseñando</a:t>
            </a:r>
          </a:p>
          <a:p>
            <a:pPr algn="just"/>
            <a:endParaRPr lang="es-ES" sz="1200" dirty="0" smtClean="0"/>
          </a:p>
          <a:p>
            <a:pPr algn="just"/>
            <a:r>
              <a:rPr lang="es-ES" sz="1200" dirty="0" smtClean="0"/>
              <a:t>La enseñanza en la escuela primaria está guiada por el currículo escolar. El plan de estudios incluye los objetivos del trabajo escolar, qué materias se estudian en la escuela, cómo funciona la escuela y cómo se puede apoyar a los estudiantes.</a:t>
            </a:r>
          </a:p>
          <a:p>
            <a:pPr algn="just"/>
            <a:r>
              <a:rPr lang="es-ES" sz="1200" dirty="0" smtClean="0"/>
              <a:t>En los grados primero y segundo, las materias generalmente no se estudian por separado, sino que su contenido se trata como unidades de materias. El objetivo es acercar la enseñanza lo más posible a la vida cotidiana de los escolares. Cada clase tiene su propio profesor que imparte la mayoría de las lecciones. Un profesor especial, un profesor de alumnos de origen inmigrante o un asistente de asistencia escolar pueden trabajar junto con su propio profesor.</a:t>
            </a:r>
          </a:p>
          <a:p>
            <a:pPr algn="just"/>
            <a:endParaRPr lang="es-ES" sz="1200" dirty="0" smtClean="0"/>
          </a:p>
          <a:p>
            <a:pPr algn="just"/>
            <a:r>
              <a:rPr lang="es-ES" sz="1200" dirty="0" smtClean="0"/>
              <a:t>En muchas escuelas primarias, los grados 7-9 se estudian en períodos y algunas de las materias estudiadas cambian cada pocas semanas. Hay un promedio de 30 lecciones por semana. Hay por lo menos 80 lecciones por semana en materias comunes y por lo menos 10 lecciones por semana en electivos. El idioma A opcional, que comenzó en el 3.° grado, se convertirá en otro idioma A en el 7.° grado.</a:t>
            </a:r>
          </a:p>
          <a:p>
            <a:pPr algn="just"/>
            <a:endParaRPr lang="es-ES" sz="1200" dirty="0" smtClean="0"/>
          </a:p>
          <a:p>
            <a:pPr algn="just"/>
            <a:r>
              <a:rPr lang="es-ES" sz="1200" dirty="0" smtClean="0"/>
              <a:t>Además de las materias comunes, las materias se estudian en la escuela integral. Se tratan en lecciones de diferentes materias o se implementan como temas, proyectos o como parte de otras actividades escolares.</a:t>
            </a:r>
          </a:p>
          <a:p>
            <a:pPr algn="just"/>
            <a:r>
              <a:rPr lang="es-ES" sz="1200" dirty="0" smtClean="0"/>
              <a:t>Los alumnos reciben libros de texto y otros materiales de aprendizaje de su elección de la escuela de forma gratuita.</a:t>
            </a:r>
          </a:p>
          <a:p>
            <a:pPr algn="just"/>
            <a:endParaRPr lang="es-ES" sz="1200" dirty="0" smtClean="0"/>
          </a:p>
          <a:p>
            <a:pPr algn="just"/>
            <a:r>
              <a:rPr lang="es-ES" sz="1200" dirty="0" smtClean="0"/>
              <a:t>Plan de estudios</a:t>
            </a:r>
          </a:p>
          <a:p>
            <a:pPr algn="just"/>
            <a:endParaRPr lang="es-ES" sz="1200" dirty="0" smtClean="0"/>
          </a:p>
          <a:p>
            <a:pPr algn="just"/>
            <a:r>
              <a:rPr lang="es-ES" sz="1200" dirty="0" smtClean="0"/>
              <a:t>Las actividades de la escuela están guiadas por el plan de estudios de 2016.</a:t>
            </a:r>
          </a:p>
          <a:p>
            <a:pPr algn="just"/>
            <a:endParaRPr lang="es-ES" sz="1200" dirty="0" smtClean="0"/>
          </a:p>
          <a:p>
            <a:pPr algn="just"/>
            <a:r>
              <a:rPr lang="es-ES" sz="1200" dirty="0" smtClean="0">
                <a:latin typeface="Arial" pitchFamily="34" charset="0"/>
                <a:cs typeface="Arial" pitchFamily="34" charset="0"/>
              </a:rPr>
              <a:t>Énfasis en la enseñanza</a:t>
            </a:r>
          </a:p>
          <a:p>
            <a:pPr algn="just"/>
            <a:endParaRPr lang="es-ES" sz="1200" dirty="0" smtClean="0">
              <a:latin typeface="Arial" pitchFamily="34" charset="0"/>
              <a:cs typeface="Arial" pitchFamily="34" charset="0"/>
            </a:endParaRPr>
          </a:p>
          <a:p>
            <a:pPr algn="just"/>
            <a:r>
              <a:rPr lang="es-ES" sz="1200" dirty="0" smtClean="0">
                <a:latin typeface="Arial" pitchFamily="34" charset="0"/>
                <a:cs typeface="Arial" pitchFamily="34" charset="0"/>
              </a:rPr>
              <a:t>En la Escuela Primaria </a:t>
            </a:r>
            <a:r>
              <a:rPr lang="es-ES" sz="1200" dirty="0" err="1" smtClean="0">
                <a:latin typeface="Arial" pitchFamily="34" charset="0"/>
                <a:cs typeface="Arial" pitchFamily="34" charset="0"/>
              </a:rPr>
              <a:t>Käpylä</a:t>
            </a:r>
            <a:r>
              <a:rPr lang="es-ES" sz="1200" dirty="0" smtClean="0">
                <a:latin typeface="Arial" pitchFamily="34" charset="0"/>
                <a:cs typeface="Arial" pitchFamily="34" charset="0"/>
              </a:rPr>
              <a:t>, es posible solicitar la enseñanza ponderada a través de una prueba de aptitud en dos líneas:</a:t>
            </a:r>
          </a:p>
          <a:p>
            <a:pPr algn="just"/>
            <a:r>
              <a:rPr lang="es-ES" sz="1200" dirty="0" smtClean="0">
                <a:latin typeface="Arial" pitchFamily="34" charset="0"/>
                <a:cs typeface="Arial" pitchFamily="34" charset="0"/>
              </a:rPr>
              <a:t>Naturaleza y ciencia en la escuela secundaria.</a:t>
            </a:r>
          </a:p>
          <a:p>
            <a:pPr algn="just"/>
            <a:r>
              <a:rPr lang="es-ES" sz="1200" dirty="0" smtClean="0">
                <a:latin typeface="Arial" pitchFamily="34" charset="0"/>
                <a:cs typeface="Arial" pitchFamily="34" charset="0"/>
              </a:rPr>
              <a:t>Enseñanza ponderada de naturaleza y ciencias a partir de 7º grado.</a:t>
            </a:r>
            <a:br>
              <a:rPr lang="es-ES" sz="1200" dirty="0" smtClean="0">
                <a:latin typeface="Arial" pitchFamily="34" charset="0"/>
                <a:cs typeface="Arial" pitchFamily="34" charset="0"/>
              </a:rPr>
            </a:br>
            <a:r>
              <a:rPr lang="es-ES" sz="1200" dirty="0" smtClean="0">
                <a:latin typeface="Arial" pitchFamily="34" charset="0"/>
                <a:cs typeface="Arial" pitchFamily="34" charset="0"/>
              </a:rPr>
              <a:t>En adelante, los alumnos pueden ser admitidos a 8º grado con una prueba de aptitud si hay cupo en el grupo docente.</a:t>
            </a:r>
          </a:p>
          <a:p>
            <a:pPr algn="just"/>
            <a:r>
              <a:rPr lang="es-ES" sz="1200" dirty="0" smtClean="0">
                <a:latin typeface="Arial" pitchFamily="34" charset="0"/>
                <a:cs typeface="Arial" pitchFamily="34" charset="0"/>
              </a:rPr>
              <a:t>Enseñanza bilingüe finlandés-español en los grados 1-9</a:t>
            </a:r>
          </a:p>
          <a:p>
            <a:pPr algn="just"/>
            <a:r>
              <a:rPr lang="es-ES" sz="1200" dirty="0" smtClean="0">
                <a:latin typeface="Arial" pitchFamily="34" charset="0"/>
                <a:cs typeface="Arial" pitchFamily="34" charset="0"/>
              </a:rPr>
              <a:t>La matrícula se proporciona a estudiantes de habla hispana y finlandesa, según corresponda.</a:t>
            </a:r>
          </a:p>
          <a:p>
            <a:pPr algn="just"/>
            <a:endParaRPr lang="es-ES" sz="1200" dirty="0" smtClean="0"/>
          </a:p>
          <a:p>
            <a:pPr algn="just"/>
            <a:endParaRPr lang="es-ES"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79512" y="188640"/>
            <a:ext cx="8856984" cy="5724644"/>
          </a:xfrm>
          <a:prstGeom prst="rect">
            <a:avLst/>
          </a:prstGeom>
          <a:noFill/>
        </p:spPr>
        <p:txBody>
          <a:bodyPr wrap="square" rtlCol="0">
            <a:spAutoFit/>
          </a:bodyPr>
          <a:lstStyle/>
          <a:p>
            <a:r>
              <a:rPr lang="es-ES" sz="1200" dirty="0" smtClean="0"/>
              <a:t>Suministro de idiomas</a:t>
            </a:r>
          </a:p>
          <a:p>
            <a:r>
              <a:rPr lang="es-ES" sz="1200" dirty="0" smtClean="0"/>
              <a:t>Grados 1-6</a:t>
            </a:r>
          </a:p>
          <a:p>
            <a:r>
              <a:rPr lang="es-ES" sz="1200" dirty="0" smtClean="0"/>
              <a:t>El idioma A es un idioma obligatorio para el estudiante y su estudio comienza en el 1er grado.</a:t>
            </a:r>
            <a:br>
              <a:rPr lang="es-ES" sz="1200" dirty="0" smtClean="0"/>
            </a:br>
            <a:r>
              <a:rPr lang="es-ES" sz="1200" dirty="0" smtClean="0"/>
              <a:t>En la Escuela Primaria </a:t>
            </a:r>
            <a:r>
              <a:rPr lang="es-ES" sz="1200" dirty="0" err="1" smtClean="0"/>
              <a:t>Käpylä</a:t>
            </a:r>
            <a:r>
              <a:rPr lang="es-ES" sz="1200" dirty="0" smtClean="0"/>
              <a:t>, el idioma es inglés o español.</a:t>
            </a:r>
          </a:p>
          <a:p>
            <a:r>
              <a:rPr lang="es-ES" sz="1200" dirty="0" smtClean="0"/>
              <a:t>El estudio del idioma A opcional (idioma A2) comienza en el 3er grado y alcanza el mismo nivel que en el primer idioma A al final del 6to grado.</a:t>
            </a:r>
          </a:p>
          <a:p>
            <a:r>
              <a:rPr lang="es-ES" sz="1200" dirty="0" smtClean="0"/>
              <a:t>Se recomienda encarecidamente a todos los lectores que hayan comenzado el español en el primer grado que comiencen sus estudios en inglés en el tercer grado para simplificar sus estudios de posgrado. Los estudiantes que comienzan en inglés pueden elegir el español como su idioma A opcional.</a:t>
            </a:r>
          </a:p>
          <a:p>
            <a:r>
              <a:rPr lang="es-ES" sz="1200" dirty="0" smtClean="0"/>
              <a:t>Todos los alumnos estudian sueco (idioma B1) a partir de 6º de primaria.</a:t>
            </a:r>
          </a:p>
          <a:p>
            <a:r>
              <a:rPr lang="es-ES" sz="1200" dirty="0" smtClean="0"/>
              <a:t>Grados 7-9</a:t>
            </a:r>
          </a:p>
          <a:p>
            <a:r>
              <a:rPr lang="es-ES" sz="1200" dirty="0" smtClean="0"/>
              <a:t>Un estudiante puede tener dos idiomas A al comienzo del 7mo grado. El idioma A opcional se convierte en un segundo idioma A en 7° grado. Además, todos los estudiantes continúan estudiando sueco (idioma B1) durante la escuela secundaria superior.</a:t>
            </a:r>
          </a:p>
          <a:p>
            <a:r>
              <a:rPr lang="es-ES" sz="1200" dirty="0" smtClean="0"/>
              <a:t>El estudiante también puede comenzar con un idioma como materia optativa. El estudio de este idioma B2 comienza en el octavo grado.</a:t>
            </a:r>
          </a:p>
          <a:p>
            <a:r>
              <a:rPr lang="es-ES" sz="1200" dirty="0" smtClean="0"/>
              <a:t>Oferta de idiomas de la escuela primaria </a:t>
            </a:r>
            <a:r>
              <a:rPr lang="es-ES" sz="1200" dirty="0" err="1" smtClean="0"/>
              <a:t>Käpylä</a:t>
            </a:r>
            <a:endParaRPr lang="es-ES" sz="1200" dirty="0" smtClean="0"/>
          </a:p>
          <a:p>
            <a:r>
              <a:rPr lang="es-ES" sz="1200" dirty="0" smtClean="0"/>
              <a:t>El idioma A comienza en el 1er grado, ya sea español o inglés.</a:t>
            </a:r>
          </a:p>
          <a:p>
            <a:r>
              <a:rPr lang="es-ES" sz="1200" dirty="0" smtClean="0"/>
              <a:t>Idioma A opcional desde el grado 3:</a:t>
            </a:r>
          </a:p>
          <a:p>
            <a:r>
              <a:rPr lang="es-ES" sz="1200" dirty="0" smtClean="0"/>
              <a:t>- Se alienta a los lectores de español a comenzar en inglés desde el 3er grado</a:t>
            </a:r>
            <a:br>
              <a:rPr lang="es-ES" sz="1200" dirty="0" smtClean="0"/>
            </a:br>
            <a:r>
              <a:rPr lang="es-ES" sz="1200" dirty="0" smtClean="0"/>
              <a:t>- Los lectores de inglés pueden elegir español desde el 3er grado El</a:t>
            </a:r>
            <a:br>
              <a:rPr lang="es-ES" sz="1200" dirty="0" smtClean="0"/>
            </a:br>
            <a:r>
              <a:rPr lang="es-ES" sz="1200" dirty="0" smtClean="0"/>
              <a:t/>
            </a:r>
            <a:br>
              <a:rPr lang="es-ES" sz="1200" dirty="0" smtClean="0"/>
            </a:br>
            <a:r>
              <a:rPr lang="es-ES" sz="1200" dirty="0" smtClean="0"/>
              <a:t>grupo de enseñanza de idiomas opcional debe tener al menos 14 estudiantes; El grupo también puede incluir estudiantes de primaria de </a:t>
            </a:r>
            <a:r>
              <a:rPr lang="es-ES" sz="1200" dirty="0" err="1" smtClean="0"/>
              <a:t>Koskela</a:t>
            </a:r>
            <a:r>
              <a:rPr lang="es-ES" sz="1200" dirty="0" smtClean="0"/>
              <a:t>.</a:t>
            </a:r>
          </a:p>
          <a:p>
            <a:r>
              <a:rPr lang="es-ES" sz="1200" dirty="0" smtClean="0"/>
              <a:t>lenguaje B</a:t>
            </a:r>
          </a:p>
          <a:p>
            <a:r>
              <a:rPr lang="es-ES" sz="1200" dirty="0" smtClean="0"/>
              <a:t>- El sueco en lengua B comienza para todos en 6º grado</a:t>
            </a:r>
            <a:br>
              <a:rPr lang="es-ES" sz="1200" dirty="0" smtClean="0"/>
            </a:br>
            <a:r>
              <a:rPr lang="es-ES" sz="1200" dirty="0" smtClean="0"/>
              <a:t>- Como lengua B2 (comienza en 8º grado) es posible estudiar francés, español y alemán (debe haber al menos 14 estudiantes en el grupo de enseñanza)</a:t>
            </a:r>
          </a:p>
          <a:p>
            <a:r>
              <a:rPr lang="es-ES" sz="1200" dirty="0" smtClean="0"/>
              <a:t>Es posible estudiar educación bilingüe finlandés-español en todos los grados.</a:t>
            </a:r>
          </a:p>
          <a:p>
            <a:r>
              <a:rPr lang="es-ES" sz="1200" dirty="0" smtClean="0"/>
              <a:t>La docencia se solicita siempre mediante una prueba de aptitud. Los nuevos estudiantes son admitidos en los grados 1-7.</a:t>
            </a:r>
          </a:p>
          <a:p>
            <a:r>
              <a:rPr lang="es-ES" sz="1200" dirty="0" smtClean="0"/>
              <a:t/>
            </a:r>
            <a:br>
              <a:rPr lang="es-ES" sz="1200" dirty="0" smtClean="0"/>
            </a:br>
            <a:endParaRPr lang="es-ES"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áles son los mejores destinos para ir de Erasmus? - ImpulsaT"/>
          <p:cNvPicPr>
            <a:picLocks noChangeAspect="1" noChangeArrowheads="1"/>
          </p:cNvPicPr>
          <p:nvPr/>
        </p:nvPicPr>
        <p:blipFill>
          <a:blip r:embed="rId2" cstate="print"/>
          <a:srcRect/>
          <a:stretch>
            <a:fillRect/>
          </a:stretch>
        </p:blipFill>
        <p:spPr bwMode="auto">
          <a:xfrm>
            <a:off x="395536" y="1628800"/>
            <a:ext cx="8288806" cy="4854352"/>
          </a:xfrm>
          <a:prstGeom prst="rect">
            <a:avLst/>
          </a:prstGeom>
          <a:noFill/>
        </p:spPr>
      </p:pic>
      <p:sp>
        <p:nvSpPr>
          <p:cNvPr id="3" name="2 Rectángulo"/>
          <p:cNvSpPr/>
          <p:nvPr/>
        </p:nvSpPr>
        <p:spPr>
          <a:xfrm>
            <a:off x="1751652" y="260648"/>
            <a:ext cx="5644366" cy="132343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ERASMUS+ EN ISLANDIA</a:t>
            </a:r>
          </a:p>
          <a:p>
            <a:pPr algn="ctr"/>
            <a:r>
              <a:rPr lang="es-E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2023- 2024 EN AKUREYRI</a:t>
            </a:r>
            <a:endParaRPr lang="es-E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3 Flecha abajo"/>
          <p:cNvSpPr/>
          <p:nvPr/>
        </p:nvSpPr>
        <p:spPr>
          <a:xfrm>
            <a:off x="2123728" y="1916832"/>
            <a:ext cx="216024" cy="504056"/>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620688"/>
          <a:ext cx="8568952" cy="6088712"/>
        </p:xfrm>
        <a:graphic>
          <a:graphicData uri="http://schemas.openxmlformats.org/drawingml/2006/table">
            <a:tbl>
              <a:tblPr firstRow="1" bandRow="1">
                <a:tableStyleId>{5940675A-B579-460E-94D1-54222C63F5DA}</a:tableStyleId>
              </a:tblPr>
              <a:tblGrid>
                <a:gridCol w="2952328"/>
                <a:gridCol w="5616624"/>
              </a:tblGrid>
              <a:tr h="3528392">
                <a:tc>
                  <a:txBody>
                    <a:bodyPr/>
                    <a:lstStyle/>
                    <a:p>
                      <a:r>
                        <a:rPr lang="es-ES" dirty="0" smtClean="0"/>
                        <a:t>1.- METODOLOGÍAS </a:t>
                      </a:r>
                      <a:r>
                        <a:rPr lang="es-ES" dirty="0" smtClean="0"/>
                        <a:t>ACTIVAS- INNOVACIÓN</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r>
                        <a:rPr lang="es-ES" dirty="0" smtClean="0"/>
                        <a:t>2.- METODOLOGÍA CLIL</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bl>
          </a:graphicData>
        </a:graphic>
      </p:graphicFrame>
      <p:sp>
        <p:nvSpPr>
          <p:cNvPr id="3" name="2 Rectángulo"/>
          <p:cNvSpPr/>
          <p:nvPr/>
        </p:nvSpPr>
        <p:spPr>
          <a:xfrm>
            <a:off x="2893959" y="188640"/>
            <a:ext cx="2686441"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ASPECTOS A OBSERVAR</a:t>
            </a:r>
            <a:endParaRPr lang="es-E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476672"/>
          <a:ext cx="8568952" cy="6133296"/>
        </p:xfrm>
        <a:graphic>
          <a:graphicData uri="http://schemas.openxmlformats.org/drawingml/2006/table">
            <a:tbl>
              <a:tblPr firstRow="1" bandRow="1">
                <a:tableStyleId>{5940675A-B579-460E-94D1-54222C63F5DA}</a:tableStyleId>
              </a:tblPr>
              <a:tblGrid>
                <a:gridCol w="3096344"/>
                <a:gridCol w="5472608"/>
              </a:tblGrid>
              <a:tr h="3024336">
                <a:tc>
                  <a:txBody>
                    <a:bodyPr/>
                    <a:lstStyle/>
                    <a:p>
                      <a:r>
                        <a:rPr lang="es-ES" dirty="0" smtClean="0"/>
                        <a:t>3.- ATENCIÓN</a:t>
                      </a:r>
                      <a:r>
                        <a:rPr lang="es-ES" baseline="0" dirty="0" smtClean="0"/>
                        <a:t> A LA </a:t>
                      </a:r>
                      <a:r>
                        <a:rPr lang="es-ES" baseline="0" dirty="0" smtClean="0"/>
                        <a:t>DIVERSIDAD- INCLUSIÓN</a:t>
                      </a:r>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r h="340038">
                <a:tc>
                  <a:txBody>
                    <a:bodyPr/>
                    <a:lstStyle/>
                    <a:p>
                      <a:endParaRPr lang="es-ES" dirty="0" smtClean="0"/>
                    </a:p>
                    <a:p>
                      <a:r>
                        <a:rPr lang="es-ES" dirty="0" smtClean="0"/>
                        <a:t>4</a:t>
                      </a:r>
                      <a:r>
                        <a:rPr lang="es-ES" dirty="0" smtClean="0"/>
                        <a:t>.- </a:t>
                      </a:r>
                      <a:r>
                        <a:rPr lang="es-ES" dirty="0" smtClean="0"/>
                        <a:t>APRENDIZAJE DE IDIOMAS-ESTRATEGIAS</a:t>
                      </a:r>
                      <a:r>
                        <a:rPr lang="es-ES" baseline="0" dirty="0" smtClean="0"/>
                        <a:t> </a:t>
                      </a:r>
                      <a:r>
                        <a:rPr lang="es-ES" baseline="0" dirty="0" smtClean="0"/>
                        <a:t>DIDÁCTICAS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496944" cy="6466899"/>
        </p:xfrm>
        <a:graphic>
          <a:graphicData uri="http://schemas.openxmlformats.org/drawingml/2006/table">
            <a:tbl>
              <a:tblPr firstRow="1" bandRow="1">
                <a:tableStyleId>{5940675A-B579-460E-94D1-54222C63F5DA}</a:tableStyleId>
              </a:tblPr>
              <a:tblGrid>
                <a:gridCol w="2856115"/>
                <a:gridCol w="5640829"/>
              </a:tblGrid>
              <a:tr h="3729717">
                <a:tc>
                  <a:txBody>
                    <a:bodyPr/>
                    <a:lstStyle/>
                    <a:p>
                      <a:r>
                        <a:rPr lang="es-ES" dirty="0" smtClean="0"/>
                        <a:t>5.- PROYECTOS,</a:t>
                      </a:r>
                      <a:r>
                        <a:rPr lang="es-ES" baseline="0" dirty="0" smtClean="0"/>
                        <a:t> PLANES Y </a:t>
                      </a:r>
                    </a:p>
                    <a:p>
                      <a:r>
                        <a:rPr lang="es-ES" baseline="0" dirty="0" smtClean="0"/>
                        <a:t>PROGRAMAS DE </a:t>
                      </a:r>
                      <a:r>
                        <a:rPr lang="es-ES" baseline="0" dirty="0" smtClean="0"/>
                        <a:t>CENTRO, PROGRAMAS EUROPEOS.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a:p>
                  </a:txBody>
                  <a:tcPr/>
                </a:tc>
              </a:tr>
              <a:tr h="2534979">
                <a:tc>
                  <a:txBody>
                    <a:bodyPr/>
                    <a:lstStyle/>
                    <a:p>
                      <a:r>
                        <a:rPr lang="es-ES" dirty="0" smtClean="0"/>
                        <a:t>6.- FUNCIONAMIENTO</a:t>
                      </a:r>
                      <a:r>
                        <a:rPr lang="es-ES" baseline="0" dirty="0" smtClean="0"/>
                        <a:t> DE </a:t>
                      </a:r>
                    </a:p>
                    <a:p>
                      <a:r>
                        <a:rPr lang="es-ES" baseline="0" dirty="0" smtClean="0"/>
                        <a:t>LA BIBLIOTECA. </a:t>
                      </a:r>
                    </a:p>
                    <a:p>
                      <a:r>
                        <a:rPr lang="es-ES" baseline="0" dirty="0" smtClean="0"/>
                        <a:t>PLANES LECTORES</a:t>
                      </a:r>
                      <a:r>
                        <a:rPr lang="es-ES" baseline="0" dirty="0" smtClean="0"/>
                        <a:t>.</a:t>
                      </a:r>
                      <a:endParaRPr lang="es-ES" dirty="0" smtClean="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51520" y="332656"/>
          <a:ext cx="8568952" cy="6217920"/>
        </p:xfrm>
        <a:graphic>
          <a:graphicData uri="http://schemas.openxmlformats.org/drawingml/2006/table">
            <a:tbl>
              <a:tblPr firstRow="1" bandRow="1">
                <a:tableStyleId>{5940675A-B579-460E-94D1-54222C63F5DA}</a:tableStyleId>
              </a:tblPr>
              <a:tblGrid>
                <a:gridCol w="3600400"/>
                <a:gridCol w="4968552"/>
              </a:tblGrid>
              <a:tr h="340038">
                <a:tc>
                  <a:txBody>
                    <a:bodyPr/>
                    <a:lstStyle/>
                    <a:p>
                      <a:r>
                        <a:rPr lang="es-ES" dirty="0" smtClean="0"/>
                        <a:t>7.- SISTEMA</a:t>
                      </a:r>
                      <a:r>
                        <a:rPr lang="es-ES" baseline="0" dirty="0" smtClean="0"/>
                        <a:t> EDUCATIVO </a:t>
                      </a:r>
                      <a:r>
                        <a:rPr lang="es-ES" baseline="0" dirty="0" smtClean="0"/>
                        <a:t>ISLANDÉS</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txBody>
                  <a:tcPr/>
                </a:tc>
                <a:tc>
                  <a:txBody>
                    <a:bodyPr/>
                    <a:lstStyle/>
                    <a:p>
                      <a:endParaRPr lang="es-ES"/>
                    </a:p>
                  </a:txBody>
                  <a:tcPr/>
                </a:tc>
              </a:tr>
              <a:tr h="340038">
                <a:tc>
                  <a:txBody>
                    <a:bodyPr/>
                    <a:lstStyle/>
                    <a:p>
                      <a:r>
                        <a:rPr lang="es-ES" dirty="0" smtClean="0"/>
                        <a:t>8.- ORGANIZACIÓN</a:t>
                      </a:r>
                      <a:r>
                        <a:rPr lang="es-ES" baseline="0" dirty="0" smtClean="0"/>
                        <a:t> DE CENTRO</a:t>
                      </a:r>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txBody>
                  <a:tcPr/>
                </a:tc>
                <a:tc>
                  <a:txBody>
                    <a:bodyPr/>
                    <a:lstStyle/>
                    <a:p>
                      <a:endParaRPr lang="es-ES" dirty="0"/>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201</Words>
  <Application>Microsoft Office PowerPoint</Application>
  <PresentationFormat>Presentación en pantalla (4:3)</PresentationFormat>
  <Paragraphs>215</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cpdazzaragoza</dc:creator>
  <cp:lastModifiedBy>cpdazzaragoza</cp:lastModifiedBy>
  <cp:revision>8</cp:revision>
  <dcterms:created xsi:type="dcterms:W3CDTF">2021-11-10T12:38:01Z</dcterms:created>
  <dcterms:modified xsi:type="dcterms:W3CDTF">2024-04-15T10:26:22Z</dcterms:modified>
</cp:coreProperties>
</file>